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Proxima Nova"/>
      <p:regular r:id="rId15"/>
      <p:bold r:id="rId16"/>
      <p:italic r:id="rId17"/>
      <p:boldItalic r:id="rId18"/>
    </p:embeddedFont>
    <p:embeddedFont>
      <p:font typeface="Alfa Slab One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regular.fntdata"/><Relationship Id="rId14" Type="http://schemas.openxmlformats.org/officeDocument/2006/relationships/slide" Target="slides/slide9.xml"/><Relationship Id="rId17" Type="http://schemas.openxmlformats.org/officeDocument/2006/relationships/font" Target="fonts/ProximaNova-italic.fntdata"/><Relationship Id="rId16" Type="http://schemas.openxmlformats.org/officeDocument/2006/relationships/font" Target="fonts/ProximaNova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lfaSlabOne-regular.fntdata"/><Relationship Id="rId6" Type="http://schemas.openxmlformats.org/officeDocument/2006/relationships/slide" Target="slides/slide1.xml"/><Relationship Id="rId18" Type="http://schemas.openxmlformats.org/officeDocument/2006/relationships/font" Target="fonts/ProximaNov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570f33c27_0_3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570f33c27_0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70f33c2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570f33c2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570f33c27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570f33c2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570f33c27_0_4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570f33c27_0_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570f33c27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570f33c27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570f33c27_0_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570f33c27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570f33c27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b570f33c27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3668217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794633"/>
            <a:ext cx="8520600" cy="26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4221097"/>
            <a:ext cx="8520600" cy="9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557233"/>
            <a:ext cx="8520600" cy="264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0"/>
              <a:buNone/>
              <a:defRPr sz="11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4299000"/>
            <a:ext cx="8520600" cy="14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3307400"/>
            <a:ext cx="8114400" cy="326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8424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987833"/>
            <a:ext cx="2808000" cy="41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701800"/>
            <a:ext cx="5683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33"/>
            <a:ext cx="457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834132"/>
            <a:ext cx="4045200" cy="206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3974834"/>
            <a:ext cx="4045200" cy="17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5644967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ctrTitle"/>
          </p:nvPr>
        </p:nvSpPr>
        <p:spPr>
          <a:xfrm>
            <a:off x="311700" y="794633"/>
            <a:ext cx="8520600" cy="26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HIFK Playoff Profit Calculator</a:t>
            </a:r>
            <a:endParaRPr/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311700" y="4221097"/>
            <a:ext cx="8520600" cy="9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Scenario-based Profitability Modeling for Playoff Home Games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Executive Summary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1200">
                <a:latin typeface="Arial"/>
                <a:ea typeface="Arial"/>
                <a:cs typeface="Arial"/>
                <a:sym typeface="Arial"/>
              </a:rPr>
              <a:t>Playoff profitability is highly uncertain, attendance and pricing drive revenue</a:t>
            </a:r>
            <a:endParaRPr sz="31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Playoff games represent a high-risk, high-reward revenue stream</a:t>
            </a:r>
            <a:endParaRPr/>
          </a:p>
          <a:p>
            <a:pPr indent="-254000" lvl="0" marL="3429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 Build scenario-based profitability model for playoff home games</a:t>
            </a:r>
            <a:endParaRPr/>
          </a:p>
          <a:p>
            <a:pPr indent="-254000" lvl="0" marL="3429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Model explains how to price tickets and concessions for maximum profit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265500" y="1834132"/>
            <a:ext cx="4045200" cy="206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300"/>
              <a:t>Business Context</a:t>
            </a:r>
            <a:endParaRPr sz="4100"/>
          </a:p>
        </p:txBody>
      </p:sp>
      <p:sp>
        <p:nvSpPr>
          <p:cNvPr id="75" name="Google Shape;75;p16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Uncertain number of home games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Pricing is critical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Revenue is highly attendance-sensitive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latin typeface="Arial"/>
                <a:ea typeface="Arial"/>
                <a:cs typeface="Arial"/>
                <a:sym typeface="Arial"/>
              </a:rPr>
              <a:t>→ </a:t>
            </a:r>
            <a:r>
              <a:rPr b="1" lang="en-US" sz="1700">
                <a:latin typeface="Arial"/>
                <a:ea typeface="Arial"/>
                <a:cs typeface="Arial"/>
                <a:sym typeface="Arial"/>
              </a:rPr>
              <a:t>Financial exposure increases before upside is secured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subTitle"/>
          </p:nvPr>
        </p:nvSpPr>
        <p:spPr>
          <a:xfrm>
            <a:off x="265500" y="3974834"/>
            <a:ext cx="4045200" cy="17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Financial profits can be massive, depending on the length of run and cost structure</a:t>
            </a:r>
            <a:endParaRPr sz="41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Core Business Question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200">
                <a:latin typeface="Arial"/>
                <a:ea typeface="Arial"/>
                <a:cs typeface="Arial"/>
                <a:sym typeface="Arial"/>
              </a:rPr>
              <a:t>Primary question</a:t>
            </a:r>
            <a:endParaRPr b="1" sz="2200"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When does a playoff run become financially profitable?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200">
                <a:latin typeface="Arial"/>
                <a:ea typeface="Arial"/>
                <a:cs typeface="Arial"/>
                <a:sym typeface="Arial"/>
              </a:rPr>
              <a:t>Supporting questions</a:t>
            </a:r>
            <a:endParaRPr b="1" sz="2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Which variables drive outcomes most materially?</a:t>
            </a:r>
            <a:br>
              <a:rPr lang="en-US" sz="2200">
                <a:latin typeface="Arial"/>
                <a:ea typeface="Arial"/>
                <a:cs typeface="Arial"/>
                <a:sym typeface="Arial"/>
              </a:rPr>
            </a:b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At which stage is financial risk highest relative to reward?</a:t>
            </a:r>
            <a:endParaRPr sz="2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Model Overview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A scenario-based model translates uncertain playoff paths into financial outcomes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 title="Pistee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01" y="2033500"/>
            <a:ext cx="7097076" cy="4388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8424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Attendance Drives Revenue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927525" y="1997183"/>
            <a:ext cx="2808000" cy="41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300">
                <a:latin typeface="Arial"/>
                <a:ea typeface="Arial"/>
                <a:cs typeface="Arial"/>
                <a:sym typeface="Arial"/>
              </a:rPr>
              <a:t>Attendance impacts profitability through increased revenue more than marginal cost control.</a:t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300">
                <a:latin typeface="Arial"/>
                <a:ea typeface="Arial"/>
                <a:cs typeface="Arial"/>
                <a:sym typeface="Arial"/>
              </a:rPr>
              <a:t>Small changes in attendance have outsized impact</a:t>
            </a:r>
            <a:br>
              <a:rPr lang="en-US" sz="1300">
                <a:latin typeface="Arial"/>
                <a:ea typeface="Arial"/>
                <a:cs typeface="Arial"/>
                <a:sym typeface="Arial"/>
              </a:rPr>
            </a:b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300">
                <a:latin typeface="Arial"/>
                <a:ea typeface="Arial"/>
                <a:cs typeface="Arial"/>
                <a:sym typeface="Arial"/>
              </a:rPr>
              <a:t>Implication: prioritize pricing, marketing, and fan engagement over micro-cost optimization</a:t>
            </a:r>
            <a:endParaRPr sz="1300"/>
          </a:p>
        </p:txBody>
      </p:sp>
      <p:sp>
        <p:nvSpPr>
          <p:cNvPr id="96" name="Google Shape;96;p19"/>
          <p:cNvSpPr/>
          <p:nvPr/>
        </p:nvSpPr>
        <p:spPr>
          <a:xfrm>
            <a:off x="358425" y="2034500"/>
            <a:ext cx="569100" cy="522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7" name="Google Shape;97;p19"/>
          <p:cNvSpPr/>
          <p:nvPr/>
        </p:nvSpPr>
        <p:spPr>
          <a:xfrm>
            <a:off x="358425" y="3232975"/>
            <a:ext cx="569100" cy="522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358425" y="4143950"/>
            <a:ext cx="569100" cy="5226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414375" y="2090600"/>
            <a:ext cx="457200" cy="41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1.</a:t>
            </a:r>
            <a:endParaRPr b="1" sz="26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0" name="Google Shape;100;p19"/>
          <p:cNvSpPr txBox="1"/>
          <p:nvPr/>
        </p:nvSpPr>
        <p:spPr>
          <a:xfrm>
            <a:off x="400425" y="3232975"/>
            <a:ext cx="4851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2.</a:t>
            </a:r>
            <a:endParaRPr b="1" sz="26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1" name="Google Shape;101;p19"/>
          <p:cNvSpPr txBox="1"/>
          <p:nvPr/>
        </p:nvSpPr>
        <p:spPr>
          <a:xfrm>
            <a:off x="400425" y="4143950"/>
            <a:ext cx="4851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r>
              <a:rPr b="1" lang="en-US" sz="26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.</a:t>
            </a:r>
            <a:endParaRPr b="1" sz="26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02" name="Google Shape;102;p19" title="Pisteet"/>
          <p:cNvPicPr preferRelativeResize="0"/>
          <p:nvPr/>
        </p:nvPicPr>
        <p:blipFill rotWithShape="1">
          <a:blip r:embed="rId3">
            <a:alphaModFix/>
          </a:blip>
          <a:srcRect b="-9866" l="-3817" r="-6509" t="-19281"/>
          <a:stretch/>
        </p:blipFill>
        <p:spPr>
          <a:xfrm>
            <a:off x="3531825" y="301875"/>
            <a:ext cx="5612175" cy="5118526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9"/>
          <p:cNvSpPr txBox="1"/>
          <p:nvPr/>
        </p:nvSpPr>
        <p:spPr>
          <a:xfrm>
            <a:off x="4045675" y="4733050"/>
            <a:ext cx="1954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with avg ticket price of 38€</a:t>
            </a:r>
            <a:endParaRPr i="1" sz="1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Decision Impact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The model enables proactive financial decision-making before and during playoffs</a:t>
            </a:r>
            <a:endParaRPr b="1" sz="25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Budget planning under uncertainty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Risk communication to executives and boards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Real-time decision support during playoffs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Transferability &amp; Scalability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This approach is applicable beyond a single team to other leagues and event-driven businesses</a:t>
            </a:r>
            <a:endParaRPr sz="22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Other Liiga teams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Other sports leagues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000"/>
              <a:t>Any event-driven business with uncertain volume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Steps</a:t>
            </a:r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Integrating historical data and probabilities would significantly increase decision value</a:t>
            </a:r>
            <a:endParaRPr sz="37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AutoNum type="arabicPeriod"/>
            </a:pPr>
            <a:r>
              <a:rPr lang="en-US" sz="2000"/>
              <a:t>Integrate historical playoff data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-US" sz="2000"/>
              <a:t>Add probability-weighted scenarios</a:t>
            </a:r>
            <a:br>
              <a:rPr lang="en-US" sz="2000"/>
            </a:br>
            <a:endParaRPr sz="20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-US" sz="2000"/>
              <a:t>Deploy as an interactive dashboard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